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5"/>
  </p:notesMasterIdLst>
  <p:sldIdLst>
    <p:sldId id="271" r:id="rId2"/>
    <p:sldId id="36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4" r:id="rId11"/>
    <p:sldId id="382" r:id="rId12"/>
    <p:sldId id="383" r:id="rId13"/>
    <p:sldId id="3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1538" autoAdjust="0"/>
  </p:normalViewPr>
  <p:slideViewPr>
    <p:cSldViewPr showGuides="1">
      <p:cViewPr varScale="1">
        <p:scale>
          <a:sx n="62" d="100"/>
          <a:sy n="62" d="100"/>
        </p:scale>
        <p:origin x="13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63C5F-28CA-471E-B14E-0EAFAEED0EF6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C4968-8D24-454B-89C5-374D71813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68-8D24-454B-89C5-374D718133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2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68-8D24-454B-89C5-374D718133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4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2DC62C-FDAA-4421-B55D-099626E5F6FE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03BAD7-23B4-4606-B10B-43A52EF461A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363446"/>
            <a:ext cx="8610600" cy="1827295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Ecosystem Services and Working Landscapes</a:t>
            </a:r>
            <a:endParaRPr lang="en-US" sz="4800" b="1" cap="none" dirty="0">
              <a:ln w="5000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6124"/>
            <a:ext cx="8229600" cy="49021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Mechanisms to Fund Conservation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634791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O’Connell, Ph.D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and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Livingston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support from</a:t>
            </a:r>
          </a:p>
        </p:txBody>
      </p:sp>
      <p:pic>
        <p:nvPicPr>
          <p:cNvPr id="6" name="Picture 2" descr="D:\SRT\_SSP\Website\Econ Study - Walnut Orchard &amp; Sierras-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68" y="2001332"/>
            <a:ext cx="4279662" cy="28553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130" y="4856668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Photo:  Greening, 2009.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42" y="5942569"/>
            <a:ext cx="5117315" cy="80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0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 Ecosystem Services Agenda for CA Land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Creating and Expanding Markets:</a:t>
            </a:r>
          </a:p>
          <a:p>
            <a:r>
              <a:rPr lang="en-US" dirty="0"/>
              <a:t>Integrate markets for agricultural practices </a:t>
            </a:r>
            <a:br>
              <a:rPr lang="en-US" dirty="0"/>
            </a:br>
            <a:r>
              <a:rPr lang="en-US" dirty="0"/>
              <a:t>that provide multiple ecosystem services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7274883" y="6095854"/>
            <a:ext cx="10294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Image:  MA, 2005.</a:t>
            </a:r>
          </a:p>
        </p:txBody>
      </p:sp>
      <p:pic>
        <p:nvPicPr>
          <p:cNvPr id="8" name="Picture 7" descr="C:\Users\Doconnell.FARMLAND\Desktop\Land use, biodiversity and multiple ecosystem services (Braat and ten Brink 200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13" y="3195034"/>
            <a:ext cx="6219773" cy="352326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6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 Ecosystem Services Agenda for CA Land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Supporting Participation:</a:t>
            </a:r>
          </a:p>
          <a:p>
            <a:r>
              <a:rPr lang="en-US" dirty="0"/>
              <a:t>Provide regulatory </a:t>
            </a:r>
            <a:br>
              <a:rPr lang="en-US" dirty="0"/>
            </a:br>
            <a:r>
              <a:rPr lang="en-US" dirty="0"/>
              <a:t>incentives</a:t>
            </a:r>
          </a:p>
          <a:p>
            <a:r>
              <a:rPr lang="en-US" dirty="0"/>
              <a:t>Design programs to </a:t>
            </a:r>
            <a:br>
              <a:rPr lang="en-US" dirty="0"/>
            </a:br>
            <a:r>
              <a:rPr lang="en-US" dirty="0"/>
              <a:t>be responsive to </a:t>
            </a:r>
            <a:br>
              <a:rPr lang="en-US" dirty="0"/>
            </a:br>
            <a:r>
              <a:rPr lang="en-US" dirty="0"/>
              <a:t>participants’ needs</a:t>
            </a:r>
          </a:p>
          <a:p>
            <a:r>
              <a:rPr lang="en-US" dirty="0"/>
              <a:t>Provide technical </a:t>
            </a:r>
            <a:br>
              <a:rPr lang="en-US" dirty="0"/>
            </a:br>
            <a:r>
              <a:rPr lang="en-US" dirty="0"/>
              <a:t>assistance</a:t>
            </a:r>
          </a:p>
        </p:txBody>
      </p:sp>
      <p:pic>
        <p:nvPicPr>
          <p:cNvPr id="6146" name="Picture 2" descr="File:NRCSCA97025 - California (1381)(NRCS Photo Gallery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096659" cy="4333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25385" y="5934076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Photo:  NRCS, 2011.</a:t>
            </a:r>
          </a:p>
        </p:txBody>
      </p:sp>
    </p:spTree>
    <p:extLst>
      <p:ext uri="{BB962C8B-B14F-4D97-AF65-F5344CB8AC3E}">
        <p14:creationId xmlns:p14="http://schemas.microsoft.com/office/powerpoint/2010/main" val="244114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 Ecosystem Services Agenda for CA Land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Enhancing Mapping Capabilities:</a:t>
            </a:r>
          </a:p>
          <a:p>
            <a:r>
              <a:rPr lang="en-US" dirty="0"/>
              <a:t>Support mapping technology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53" y="2667000"/>
            <a:ext cx="5426647" cy="4045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 rot="5400000">
            <a:off x="6722993" y="5981279"/>
            <a:ext cx="12474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Image:  SACOG, 2016.</a:t>
            </a:r>
          </a:p>
        </p:txBody>
      </p:sp>
    </p:spTree>
    <p:extLst>
      <p:ext uri="{BB962C8B-B14F-4D97-AF65-F5344CB8AC3E}">
        <p14:creationId xmlns:p14="http://schemas.microsoft.com/office/powerpoint/2010/main" val="144722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002950" y="4744408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Photo:  Greening, 2012.</a:t>
            </a:r>
          </a:p>
        </p:txBody>
      </p:sp>
      <p:pic>
        <p:nvPicPr>
          <p:cNvPr id="6" name="Picture 2" descr="D:\SRT\_SSP\Website\Key Participants - DC Fall 2012-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2" y="1345689"/>
            <a:ext cx="7084856" cy="47256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6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6361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Working landscapes</a:t>
            </a:r>
          </a:p>
          <a:p>
            <a:r>
              <a:rPr lang="en-US" dirty="0"/>
              <a:t>Ecosystem services</a:t>
            </a:r>
          </a:p>
          <a:p>
            <a:pPr lvl="1"/>
            <a:r>
              <a:rPr lang="en-US" dirty="0"/>
              <a:t>Types of services</a:t>
            </a:r>
          </a:p>
          <a:p>
            <a:pPr lvl="1"/>
            <a:r>
              <a:rPr lang="en-US" dirty="0"/>
              <a:t>Existing markets</a:t>
            </a:r>
          </a:p>
          <a:p>
            <a:r>
              <a:rPr lang="en-US" dirty="0"/>
              <a:t>An ecosystem services agenda for CA land trusts</a:t>
            </a:r>
          </a:p>
          <a:p>
            <a:pPr lvl="1"/>
            <a:r>
              <a:rPr lang="en-US" dirty="0"/>
              <a:t>Creating and expanding markets</a:t>
            </a:r>
          </a:p>
          <a:p>
            <a:pPr lvl="1"/>
            <a:r>
              <a:rPr lang="en-US" dirty="0"/>
              <a:t>Supporting participation</a:t>
            </a:r>
          </a:p>
          <a:p>
            <a:pPr lvl="1"/>
            <a:r>
              <a:rPr lang="en-US" dirty="0"/>
              <a:t>Enhancing mapping capabilities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4111" y="6128671"/>
            <a:ext cx="2339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Photo:  Huber, 2014 (from Thorne et al., 2014).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428813" cy="45284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2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Working Landscapes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505"/>
            <a:ext cx="8534400" cy="47545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/>
              <a:t>CA Economic Summit definition: </a:t>
            </a:r>
            <a:r>
              <a:rPr lang="en-US" sz="2800" dirty="0">
                <a:solidFill>
                  <a:srgbClr val="92D050"/>
                </a:solidFill>
              </a:rPr>
              <a:t>“farmland, ranches, forests, wetlands, mines, water bodies and other natural resource lands, both private and public”</a:t>
            </a:r>
          </a:p>
        </p:txBody>
      </p:sp>
      <p:pic>
        <p:nvPicPr>
          <p:cNvPr id="4" name="Picture 5" descr="D:\SRT\_SSP\Outreach\LTA Rally Presentation\Jo edit Horseback ride 061805 02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65083"/>
            <a:ext cx="1997448" cy="12623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8833" y="6469438"/>
            <a:ext cx="609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Photos (clockwise from upper left):  Greening, 2009; SRT, 2005; USFWS, 2013; Tuxyso, 2013; USFS, 2004; Michael, 2009.  </a:t>
            </a:r>
          </a:p>
        </p:txBody>
      </p:sp>
      <p:pic>
        <p:nvPicPr>
          <p:cNvPr id="1026" name="Picture 2" descr="https://upload.wikimedia.org/wikipedia/commons/thumb/7/7c/Giant_sequoias_in_Sequoia_National_Park_2013.jpg/1280px-Giant_sequoias_in_Sequoia_National_Park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1360"/>
            <a:ext cx="2438400" cy="1611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ew of the Sacramento river above knights lan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5084"/>
            <a:ext cx="2438400" cy="182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inus ponderosa subsp benthamiana Susan Ri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1997448" cy="2215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9/97/Emerald_Bay.jpg/1280px-Emerald_B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93883"/>
            <a:ext cx="2911930" cy="1888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765082"/>
            <a:ext cx="2911930" cy="16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43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Ecosystem Services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7774137" y="5926953"/>
            <a:ext cx="10294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Image:  MA, 2005.</a:t>
            </a:r>
          </a:p>
        </p:txBody>
      </p:sp>
      <p:pic>
        <p:nvPicPr>
          <p:cNvPr id="8" name="Picture 7" descr="C:\Users\Doconnell.FARMLAND\Desktop\ES Linkages and Human Well-Be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4" y="1320798"/>
            <a:ext cx="7193792" cy="52286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31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  <a:p>
            <a:pPr lvl="1"/>
            <a:r>
              <a:rPr lang="en-US" dirty="0"/>
              <a:t>Water provision</a:t>
            </a:r>
          </a:p>
          <a:p>
            <a:pPr lvl="1"/>
            <a:r>
              <a:rPr lang="en-US" dirty="0"/>
              <a:t>Agricultural production</a:t>
            </a:r>
          </a:p>
          <a:p>
            <a:r>
              <a:rPr lang="en-US" dirty="0"/>
              <a:t>Regulating</a:t>
            </a:r>
          </a:p>
          <a:p>
            <a:r>
              <a:rPr lang="en-US" dirty="0"/>
              <a:t>Cultural</a:t>
            </a:r>
          </a:p>
          <a:p>
            <a:r>
              <a:rPr lang="en-US" dirty="0"/>
              <a:t>Supporting</a:t>
            </a:r>
          </a:p>
        </p:txBody>
      </p:sp>
      <p:pic>
        <p:nvPicPr>
          <p:cNvPr id="5" name="Picture 4" descr="https://ourenvironment.berkeley.edu/sites/ourenvironment.berkeley.edu/files/wp-content/uploads/2011/12/SingleCropRo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79013"/>
            <a:ext cx="4267200" cy="1965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63009" y="6144803"/>
            <a:ext cx="2066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Photos:  DFW, 2010; UC Berkeley, 2016.</a:t>
            </a:r>
          </a:p>
        </p:txBody>
      </p:sp>
      <p:pic>
        <p:nvPicPr>
          <p:cNvPr id="2054" name="Picture 6" descr="https://upload.wikimedia.org/wikipedia/commons/f/fa/SouthForkKer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352800" cy="2274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5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  <a:p>
            <a:r>
              <a:rPr lang="en-US" dirty="0"/>
              <a:t>Regulating</a:t>
            </a:r>
          </a:p>
          <a:p>
            <a:pPr lvl="1"/>
            <a:r>
              <a:rPr lang="en-US" dirty="0"/>
              <a:t>Climate </a:t>
            </a:r>
            <a:br>
              <a:rPr lang="en-US" dirty="0"/>
            </a:br>
            <a:r>
              <a:rPr lang="en-US" dirty="0"/>
              <a:t>stability</a:t>
            </a:r>
          </a:p>
          <a:p>
            <a:r>
              <a:rPr lang="en-US" dirty="0"/>
              <a:t>Cultural</a:t>
            </a:r>
          </a:p>
          <a:p>
            <a:r>
              <a:rPr lang="en-US" dirty="0"/>
              <a:t>Supporting</a:t>
            </a:r>
          </a:p>
        </p:txBody>
      </p:sp>
      <p:pic>
        <p:nvPicPr>
          <p:cNvPr id="3074" name="Picture 2" descr="https://upload.wikimedia.org/wikipedia/commons/5/55/Carbon_cycle-cute_diagr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4838700" cy="3736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49714" y="5564017"/>
            <a:ext cx="11560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Image:  NASA, 2006.</a:t>
            </a:r>
          </a:p>
        </p:txBody>
      </p:sp>
    </p:spTree>
    <p:extLst>
      <p:ext uri="{BB962C8B-B14F-4D97-AF65-F5344CB8AC3E}">
        <p14:creationId xmlns:p14="http://schemas.microsoft.com/office/powerpoint/2010/main" val="386899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  <a:p>
            <a:r>
              <a:rPr lang="en-US" dirty="0"/>
              <a:t>Regulating</a:t>
            </a:r>
          </a:p>
          <a:p>
            <a:r>
              <a:rPr lang="en-US" dirty="0"/>
              <a:t>Cultural</a:t>
            </a:r>
          </a:p>
          <a:p>
            <a:pPr lvl="1"/>
            <a:r>
              <a:rPr lang="en-US" dirty="0"/>
              <a:t>Recreation </a:t>
            </a:r>
            <a:br>
              <a:rPr lang="en-US" dirty="0"/>
            </a:br>
            <a:r>
              <a:rPr lang="en-US" dirty="0"/>
              <a:t>and tourism</a:t>
            </a:r>
          </a:p>
          <a:p>
            <a:r>
              <a:rPr lang="en-US" dirty="0"/>
              <a:t>Supporting</a:t>
            </a:r>
          </a:p>
        </p:txBody>
      </p:sp>
      <p:pic>
        <p:nvPicPr>
          <p:cNvPr id="4098" name="Picture 2" descr="Image result for california state p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99" y="1828800"/>
            <a:ext cx="5149989" cy="34501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23636" y="5278978"/>
            <a:ext cx="15648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Photo:  CA State Parks, 2017.</a:t>
            </a:r>
          </a:p>
        </p:txBody>
      </p:sp>
    </p:spTree>
    <p:extLst>
      <p:ext uri="{BB962C8B-B14F-4D97-AF65-F5344CB8AC3E}">
        <p14:creationId xmlns:p14="http://schemas.microsoft.com/office/powerpoint/2010/main" val="123163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  <a:p>
            <a:r>
              <a:rPr lang="en-US" dirty="0"/>
              <a:t>Regulating</a:t>
            </a:r>
          </a:p>
          <a:p>
            <a:r>
              <a:rPr lang="en-US" dirty="0"/>
              <a:t>Cultural</a:t>
            </a:r>
          </a:p>
          <a:p>
            <a:r>
              <a:rPr lang="en-US" dirty="0"/>
              <a:t>Supporting</a:t>
            </a:r>
          </a:p>
          <a:p>
            <a:pPr lvl="1"/>
            <a:r>
              <a:rPr lang="en-US" dirty="0"/>
              <a:t>Biodiversity</a:t>
            </a:r>
          </a:p>
        </p:txBody>
      </p:sp>
      <p:pic>
        <p:nvPicPr>
          <p:cNvPr id="4" name="Picture 3" descr="Image result for lady bug and aphi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6991"/>
            <a:ext cx="4743450" cy="3696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87624" y="5443186"/>
            <a:ext cx="1497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Photo:  Cirrusimmage, 2016.</a:t>
            </a:r>
          </a:p>
        </p:txBody>
      </p:sp>
    </p:spTree>
    <p:extLst>
      <p:ext uri="{BB962C8B-B14F-4D97-AF65-F5344CB8AC3E}">
        <p14:creationId xmlns:p14="http://schemas.microsoft.com/office/powerpoint/2010/main" val="136602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 Ecosystem Services Agenda for CA Land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/>
              <a:t>Creating and Expanding Markets:</a:t>
            </a:r>
          </a:p>
          <a:p>
            <a:r>
              <a:rPr lang="en-US" dirty="0"/>
              <a:t>Enhanced Infrastructure Financing Districts (EIFDs) for natural water infrastructure</a:t>
            </a:r>
          </a:p>
          <a:p>
            <a:r>
              <a:rPr lang="en-US" dirty="0"/>
              <a:t>Expand existing </a:t>
            </a:r>
            <a:br>
              <a:rPr lang="en-US" dirty="0"/>
            </a:br>
            <a:r>
              <a:rPr lang="en-US" dirty="0"/>
              <a:t>markets for </a:t>
            </a:r>
            <a:br>
              <a:rPr lang="en-US" dirty="0"/>
            </a:br>
            <a:r>
              <a:rPr lang="en-US" dirty="0"/>
              <a:t>conservation</a:t>
            </a:r>
          </a:p>
          <a:p>
            <a:pPr lvl="1"/>
            <a:r>
              <a:rPr lang="en-US" dirty="0"/>
              <a:t>Farmland and rangeland</a:t>
            </a:r>
          </a:p>
          <a:p>
            <a:pPr lvl="1"/>
            <a:r>
              <a:rPr lang="en-US" dirty="0"/>
              <a:t>Habitat</a:t>
            </a:r>
          </a:p>
          <a:p>
            <a:pPr lvl="1"/>
            <a:r>
              <a:rPr lang="en-US" dirty="0"/>
              <a:t>Carbon sequestration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3886200" cy="16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80174" y="4669020"/>
            <a:ext cx="12843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Photo:  Greening, 2010.</a:t>
            </a:r>
          </a:p>
        </p:txBody>
      </p:sp>
    </p:spTree>
    <p:extLst>
      <p:ext uri="{BB962C8B-B14F-4D97-AF65-F5344CB8AC3E}">
        <p14:creationId xmlns:p14="http://schemas.microsoft.com/office/powerpoint/2010/main" val="376760046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306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 2</vt:lpstr>
      <vt:lpstr>Technic</vt:lpstr>
      <vt:lpstr>Ecosystem Services and Working Landscapes</vt:lpstr>
      <vt:lpstr>Overview</vt:lpstr>
      <vt:lpstr>Working Landscapes</vt:lpstr>
      <vt:lpstr>Ecosystem Services</vt:lpstr>
      <vt:lpstr>Ecosystem Services</vt:lpstr>
      <vt:lpstr>Ecosystem Services</vt:lpstr>
      <vt:lpstr>Ecosystem Services</vt:lpstr>
      <vt:lpstr>Ecosystem Services</vt:lpstr>
      <vt:lpstr>An Ecosystem Services Agenda for CA Land Trusts</vt:lpstr>
      <vt:lpstr>An Ecosystem Services Agenda for CA Land Trusts</vt:lpstr>
      <vt:lpstr>An Ecosystem Services Agenda for CA Land Trusts</vt:lpstr>
      <vt:lpstr>An Ecosystem Services Agenda for CA Land Trusts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2015-02-09T20:41:13Z</dcterms:created>
  <dcterms:modified xsi:type="dcterms:W3CDTF">2018-03-15T16:48:51Z</dcterms:modified>
</cp:coreProperties>
</file>